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86" r:id="rId2"/>
    <p:sldId id="273" r:id="rId3"/>
    <p:sldId id="287" r:id="rId4"/>
    <p:sldId id="288" r:id="rId5"/>
    <p:sldId id="289" r:id="rId6"/>
    <p:sldId id="285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82">
          <p15:clr>
            <a:srgbClr val="A4A3A4"/>
          </p15:clr>
        </p15:guide>
        <p15:guide id="4" pos="17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D5393D"/>
    <a:srgbClr val="40BAD2"/>
    <a:srgbClr val="B3E3ED"/>
    <a:srgbClr val="BDD7EE"/>
    <a:srgbClr val="E4E4E4"/>
    <a:srgbClr val="FFFFFF"/>
    <a:srgbClr val="A6A6A6"/>
    <a:srgbClr val="7D4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474" y="180"/>
      </p:cViewPr>
      <p:guideLst>
        <p:guide orient="horz" pos="2160"/>
        <p:guide pos="3840"/>
        <p:guide orient="horz" pos="482"/>
        <p:guide pos="17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B7918-A93E-49D0-8D7B-80F092D34AAF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D4430-7A0A-4B90-8C9A-7CD4EB445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39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4430-7A0A-4B90-8C9A-7CD4EB44548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18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21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8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3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5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93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83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57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3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10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14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17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1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12" Type="http://schemas.openxmlformats.org/officeDocument/2006/relationships/image" Target="../media/image1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microsoft.com/office/2007/relationships/hdphoto" Target="../media/hdphoto4.wdp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4" Type="http://schemas.openxmlformats.org/officeDocument/2006/relationships/image" Target="../media/image14.png"/><Relationship Id="rId9" Type="http://schemas.microsoft.com/office/2007/relationships/hdphoto" Target="../media/hdphoto3.wdp"/><Relationship Id="rId1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1</a:t>
            </a:fld>
            <a:endParaRPr lang="ru-RU" sz="1600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1830050" y="771525"/>
            <a:ext cx="361950" cy="53213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7509432" y="1043704"/>
            <a:ext cx="720080" cy="655276"/>
            <a:chOff x="9570119" y="3432175"/>
            <a:chExt cx="1375268" cy="1222800"/>
          </a:xfrm>
        </p:grpSpPr>
        <p:pic>
          <p:nvPicPr>
            <p:cNvPr id="13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Заголовок 1"/>
          <p:cNvSpPr>
            <a:spLocks noGrp="1"/>
          </p:cNvSpPr>
          <p:nvPr>
            <p:ph type="title"/>
          </p:nvPr>
        </p:nvSpPr>
        <p:spPr>
          <a:xfrm>
            <a:off x="-9860" y="0"/>
            <a:ext cx="12200273" cy="659612"/>
          </a:xfrm>
          <a:solidFill>
            <a:srgbClr val="40BAD2"/>
          </a:solidFill>
        </p:spPr>
        <p:txBody>
          <a:bodyPr>
            <a:normAutofit/>
          </a:bodyPr>
          <a:lstStyle/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 ждёте  ребёнка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49653" y="1067499"/>
            <a:ext cx="2745907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78" y="2935121"/>
            <a:ext cx="994108" cy="994108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90" y="1529794"/>
            <a:ext cx="911414" cy="911414"/>
          </a:xfrm>
          <a:prstGeom prst="rect">
            <a:avLst/>
          </a:prstGeom>
        </p:spPr>
      </p:pic>
      <p:sp>
        <p:nvSpPr>
          <p:cNvPr id="76" name="Объект 2"/>
          <p:cNvSpPr txBox="1">
            <a:spLocks/>
          </p:cNvSpPr>
          <p:nvPr/>
        </p:nvSpPr>
        <p:spPr>
          <a:xfrm>
            <a:off x="1413604" y="1698980"/>
            <a:ext cx="4524846" cy="679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Путевки для беременных женщин </a:t>
            </a:r>
            <a:br>
              <a:rPr lang="ru-RU" sz="1400" b="1" dirty="0"/>
            </a:br>
            <a:r>
              <a:rPr lang="ru-RU" sz="1400" b="1" dirty="0"/>
              <a:t>в социально-оздоровительные организации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91" name="Объект 2"/>
          <p:cNvSpPr txBox="1">
            <a:spLocks/>
          </p:cNvSpPr>
          <p:nvPr/>
        </p:nvSpPr>
        <p:spPr>
          <a:xfrm>
            <a:off x="7032104" y="1855769"/>
            <a:ext cx="4608511" cy="366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1. </a:t>
            </a:r>
            <a:r>
              <a:rPr lang="ru-RU" sz="1400" dirty="0"/>
              <a:t>Документ, удостоверяющий личность и место жительства</a:t>
            </a:r>
            <a:endParaRPr lang="ru-RU" sz="1400" spc="-50" dirty="0"/>
          </a:p>
        </p:txBody>
      </p:sp>
      <p:sp>
        <p:nvSpPr>
          <p:cNvPr id="93" name="AutoShape 7" descr="Картинки по запросу мфц ико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1" y="659612"/>
            <a:ext cx="4367808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51" y="4437112"/>
            <a:ext cx="955993" cy="955993"/>
          </a:xfrm>
          <a:prstGeom prst="rect">
            <a:avLst/>
          </a:prstGeom>
        </p:spPr>
      </p:pic>
      <p:sp>
        <p:nvSpPr>
          <p:cNvPr id="53" name="Объект 2"/>
          <p:cNvSpPr txBox="1">
            <a:spLocks/>
          </p:cNvSpPr>
          <p:nvPr/>
        </p:nvSpPr>
        <p:spPr>
          <a:xfrm>
            <a:off x="1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ru-RU" sz="1600" dirty="0" err="1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– центре по 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 (800) 201-39-00, доб. 3</a:t>
            </a:r>
          </a:p>
          <a:p>
            <a:pPr marL="0" indent="0">
              <a:buNone/>
            </a:pPr>
            <a:endParaRPr lang="ru-RU" sz="1800" b="1" spc="-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1431538" y="3092356"/>
            <a:ext cx="4524846" cy="679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Продолжительность оздоровительной смены составляет 12 дней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1487488" y="4454624"/>
            <a:ext cx="4524846" cy="1517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Условия предоставления:</a:t>
            </a:r>
          </a:p>
          <a:p>
            <a:pPr>
              <a:buFontTx/>
              <a:buChar char="-"/>
            </a:pPr>
            <a:r>
              <a:rPr lang="ru-RU" sz="1400" b="1" dirty="0"/>
              <a:t>Постоянное проживание в Калининградской области</a:t>
            </a:r>
          </a:p>
          <a:p>
            <a:pPr>
              <a:buFontTx/>
              <a:buChar char="-"/>
            </a:pPr>
            <a:r>
              <a:rPr lang="ru-RU" sz="1400" b="1" dirty="0"/>
              <a:t>Срок беременности – не менее 7 недель</a:t>
            </a:r>
          </a:p>
          <a:p>
            <a:pPr>
              <a:buFontTx/>
              <a:buChar char="-"/>
            </a:pPr>
            <a:r>
              <a:rPr lang="ru-RU" sz="1400" b="1" dirty="0"/>
              <a:t>Нахождение на учете и под наблюдением в государственных медицинских организациях в период беременности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7032103" y="2566430"/>
            <a:ext cx="4536505" cy="3660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</a:t>
            </a:r>
            <a:r>
              <a:rPr lang="en-US" sz="1400" dirty="0"/>
              <a:t>. </a:t>
            </a:r>
            <a:r>
              <a:rPr lang="ru-RU" sz="1400" dirty="0"/>
              <a:t>Направление, выданное медицинской организацией</a:t>
            </a:r>
            <a:endParaRPr lang="ru-RU" sz="1400" spc="-50" dirty="0"/>
          </a:p>
        </p:txBody>
      </p:sp>
      <p:sp>
        <p:nvSpPr>
          <p:cNvPr id="23" name="TextBox 22"/>
          <p:cNvSpPr txBox="1"/>
          <p:nvPr/>
        </p:nvSpPr>
        <p:spPr>
          <a:xfrm>
            <a:off x="8402053" y="3295812"/>
            <a:ext cx="2745907" cy="87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Куда обращаться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7032104" y="4454624"/>
            <a:ext cx="4536505" cy="630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ОГКУ «Центр социальной поддержки населения» </a:t>
            </a:r>
            <a:br>
              <a:rPr lang="ru-RU" sz="1400" dirty="0"/>
            </a:br>
            <a:r>
              <a:rPr lang="ru-RU" sz="1400" dirty="0"/>
              <a:t>по месту жительства</a:t>
            </a:r>
          </a:p>
          <a:p>
            <a:pPr marL="0" indent="0">
              <a:buNone/>
            </a:pPr>
            <a:endParaRPr lang="ru-RU" sz="800" spc="-50" dirty="0"/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7068106" y="5393104"/>
            <a:ext cx="4536505" cy="7721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spc="-50" dirty="0"/>
              <a:t>Департамент семейной политики </a:t>
            </a:r>
            <a:br>
              <a:rPr lang="ru-RU" sz="1400" spc="-50" dirty="0"/>
            </a:br>
            <a:r>
              <a:rPr lang="ru-RU" sz="1400" spc="-50" dirty="0"/>
              <a:t>Министерства социальной политики: 8 (4012) 599-685, </a:t>
            </a:r>
            <a:br>
              <a:rPr lang="ru-RU" sz="1400" spc="-50" dirty="0"/>
            </a:br>
            <a:r>
              <a:rPr lang="ru-RU" sz="1400" spc="-50" dirty="0"/>
              <a:t>8 (4012) 599-614</a:t>
            </a:r>
          </a:p>
        </p:txBody>
      </p:sp>
      <p:pic>
        <p:nvPicPr>
          <p:cNvPr id="27" name="Рисунок 26" descr="https://abrakadabra.fun/uploads/posts/2022-02/1644002047_2-abrakadabra-fun-p-izobrazhenie-telefona-dlya-prezentatsii-7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649" y="3256514"/>
            <a:ext cx="1106808" cy="913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834751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30050" y="771525"/>
            <a:ext cx="361950" cy="53213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2</a:t>
            </a:fld>
            <a:endParaRPr lang="ru-RU" sz="1600" dirty="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-9860" y="0"/>
            <a:ext cx="12200273" cy="620687"/>
          </a:xfrm>
          <a:prstGeom prst="rect">
            <a:avLst/>
          </a:prstGeom>
          <a:solidFill>
            <a:srgbClr val="40BAD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Вас родился 1-ый ребенок</a:t>
            </a: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176732" y="2033552"/>
            <a:ext cx="5249988" cy="1011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Единовременное пособие при рождении ребенка</a:t>
            </a:r>
            <a:r>
              <a:rPr lang="ru-RU" sz="1600" dirty="0"/>
              <a:t> семьям, со среднедушевым доходом, размер которого не превышает 200 процентов величины прожиточного минимума на душу населения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3500 рублей</a:t>
            </a:r>
          </a:p>
        </p:txBody>
      </p:sp>
      <p:sp>
        <p:nvSpPr>
          <p:cNvPr id="63" name="Объект 2"/>
          <p:cNvSpPr txBox="1">
            <a:spLocks/>
          </p:cNvSpPr>
          <p:nvPr/>
        </p:nvSpPr>
        <p:spPr>
          <a:xfrm>
            <a:off x="6906978" y="2180466"/>
            <a:ext cx="3551643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1. Свидетельство о рождении ребенка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661" y="2014158"/>
            <a:ext cx="610551" cy="610551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341" y="3507694"/>
            <a:ext cx="685472" cy="685472"/>
          </a:xfrm>
          <a:prstGeom prst="rect">
            <a:avLst/>
          </a:prstGeom>
        </p:spPr>
      </p:pic>
      <p:sp>
        <p:nvSpPr>
          <p:cNvPr id="66" name="Объект 2"/>
          <p:cNvSpPr txBox="1">
            <a:spLocks/>
          </p:cNvSpPr>
          <p:nvPr/>
        </p:nvSpPr>
        <p:spPr>
          <a:xfrm>
            <a:off x="6906978" y="3406094"/>
            <a:ext cx="4805645" cy="1103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3. Справки из кредитных организаций заявителя и членов его семьи об остатке денежных средств на счетах </a:t>
            </a:r>
            <a:br>
              <a:rPr lang="ru-RU" sz="1400" dirty="0"/>
            </a:br>
            <a:r>
              <a:rPr lang="ru-RU" sz="1400" dirty="0"/>
              <a:t>на 31 декабря года, предшествующего году обращения, </a:t>
            </a:r>
            <a:br>
              <a:rPr lang="ru-RU" sz="1400" dirty="0"/>
            </a:br>
            <a:r>
              <a:rPr lang="ru-RU" sz="1400" dirty="0"/>
              <a:t>о суммах денежных средств, поступивших на счета за год, предшествующий году обращения</a:t>
            </a:r>
          </a:p>
        </p:txBody>
      </p:sp>
      <p:sp>
        <p:nvSpPr>
          <p:cNvPr id="68" name="Объект 2"/>
          <p:cNvSpPr txBox="1">
            <a:spLocks/>
          </p:cNvSpPr>
          <p:nvPr/>
        </p:nvSpPr>
        <p:spPr>
          <a:xfrm>
            <a:off x="6906978" y="5140741"/>
            <a:ext cx="3705980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1. </a:t>
            </a:r>
            <a:r>
              <a:rPr lang="ru-RU" sz="1400" dirty="0"/>
              <a:t>Свидетельство о рождении ребенка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620687"/>
            <a:ext cx="4367808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" name="Picture 5" descr="C:\Рабочая\моя\Презентации\Иконки\семья с одним ребёнком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715" y="73980"/>
            <a:ext cx="1655794" cy="2083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Группа 34"/>
          <p:cNvGrpSpPr/>
          <p:nvPr/>
        </p:nvGrpSpPr>
        <p:grpSpPr>
          <a:xfrm>
            <a:off x="6374792" y="793644"/>
            <a:ext cx="798234" cy="827409"/>
            <a:chOff x="9570119" y="3432175"/>
            <a:chExt cx="1375268" cy="1222800"/>
          </a:xfrm>
        </p:grpSpPr>
        <p:pic>
          <p:nvPicPr>
            <p:cNvPr id="3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TextBox 39"/>
          <p:cNvSpPr txBox="1"/>
          <p:nvPr/>
        </p:nvSpPr>
        <p:spPr>
          <a:xfrm>
            <a:off x="7019770" y="887948"/>
            <a:ext cx="3226700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0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центре по </a:t>
            </a:r>
            <a:r>
              <a:rPr lang="ru-RU" sz="1600" spc="-5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 (800) 201-39-00, доб. 3</a:t>
            </a:r>
          </a:p>
          <a:p>
            <a:pPr marL="0" indent="0" algn="ctr">
              <a:buNone/>
            </a:pPr>
            <a:endParaRPr lang="ru-RU" sz="1800" b="1" spc="-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289" y="4975763"/>
            <a:ext cx="610551" cy="610551"/>
          </a:xfrm>
          <a:prstGeom prst="rect">
            <a:avLst/>
          </a:prstGeom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394" y="2687317"/>
            <a:ext cx="839366" cy="74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бъект 2"/>
          <p:cNvSpPr txBox="1">
            <a:spLocks/>
          </p:cNvSpPr>
          <p:nvPr/>
        </p:nvSpPr>
        <p:spPr>
          <a:xfrm>
            <a:off x="6868059" y="2699595"/>
            <a:ext cx="4536504" cy="57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2. Справки из ФНС России о счетах физических лиц заявителя и совершеннолетних членов его семьи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229961" y="4892151"/>
            <a:ext cx="11482662" cy="2934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бъект 2"/>
          <p:cNvSpPr txBox="1">
            <a:spLocks/>
          </p:cNvSpPr>
          <p:nvPr/>
        </p:nvSpPr>
        <p:spPr>
          <a:xfrm>
            <a:off x="213992" y="5098783"/>
            <a:ext cx="5249988" cy="14035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Единоразовая выплата при рождении первого ребенка женщинам, родившим первого ребенка во время обучения либо в течение 3-х лет после окончания обучения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345 000 рублей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289" y="5661248"/>
            <a:ext cx="663387" cy="64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Объект 2"/>
          <p:cNvSpPr txBox="1">
            <a:spLocks/>
          </p:cNvSpPr>
          <p:nvPr/>
        </p:nvSpPr>
        <p:spPr>
          <a:xfrm>
            <a:off x="6906978" y="5724498"/>
            <a:ext cx="4661630" cy="512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</a:t>
            </a:r>
            <a:r>
              <a:rPr lang="en-US" sz="1400" dirty="0"/>
              <a:t>. </a:t>
            </a:r>
            <a:r>
              <a:rPr lang="ru-RU" sz="1400" dirty="0"/>
              <a:t>Диплом об окончании обучения или справка об обучении по очной или очно-заочной форме</a:t>
            </a:r>
          </a:p>
        </p:txBody>
      </p:sp>
    </p:spTree>
    <p:extLst>
      <p:ext uri="{BB962C8B-B14F-4D97-AF65-F5344CB8AC3E}">
        <p14:creationId xmlns:p14="http://schemas.microsoft.com/office/powerpoint/2010/main" val="332815552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30050" y="771525"/>
            <a:ext cx="361950" cy="53213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3</a:t>
            </a:fld>
            <a:endParaRPr lang="ru-RU" sz="1600" dirty="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-9860" y="0"/>
            <a:ext cx="12200273" cy="620687"/>
          </a:xfrm>
          <a:prstGeom prst="rect">
            <a:avLst/>
          </a:prstGeom>
          <a:solidFill>
            <a:srgbClr val="40BAD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Вас родился 2-ый ребенок</a:t>
            </a: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299071" y="2208718"/>
            <a:ext cx="5249988" cy="1011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Единовременное пособие при рождении ребенка</a:t>
            </a:r>
            <a:r>
              <a:rPr lang="ru-RU" sz="1600" dirty="0"/>
              <a:t> семьям, со среднедушевым доходом, размер которого не превышает 200 процентов величины прожиточного минимума на душу населения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7 000 рублей</a:t>
            </a:r>
          </a:p>
        </p:txBody>
      </p:sp>
      <p:sp>
        <p:nvSpPr>
          <p:cNvPr id="63" name="Объект 2"/>
          <p:cNvSpPr txBox="1">
            <a:spLocks/>
          </p:cNvSpPr>
          <p:nvPr/>
        </p:nvSpPr>
        <p:spPr>
          <a:xfrm>
            <a:off x="6942002" y="2481029"/>
            <a:ext cx="3551643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1. Свидетельства о рождении детей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37" y="2248698"/>
            <a:ext cx="610551" cy="610551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37" y="4208360"/>
            <a:ext cx="685472" cy="685472"/>
          </a:xfrm>
          <a:prstGeom prst="rect">
            <a:avLst/>
          </a:prstGeom>
        </p:spPr>
      </p:pic>
      <p:sp>
        <p:nvSpPr>
          <p:cNvPr id="66" name="Объект 2"/>
          <p:cNvSpPr txBox="1">
            <a:spLocks/>
          </p:cNvSpPr>
          <p:nvPr/>
        </p:nvSpPr>
        <p:spPr>
          <a:xfrm>
            <a:off x="6890507" y="4208360"/>
            <a:ext cx="4805645" cy="1103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3. Справки из кредитных организаций заявителя и членов его семьи об остатке денежных средств на счетах </a:t>
            </a:r>
            <a:br>
              <a:rPr lang="ru-RU" sz="1400" dirty="0"/>
            </a:br>
            <a:r>
              <a:rPr lang="ru-RU" sz="1400" dirty="0"/>
              <a:t>на 31 декабря года, предшествующего году обращения, </a:t>
            </a:r>
            <a:br>
              <a:rPr lang="ru-RU" sz="1400" dirty="0"/>
            </a:br>
            <a:r>
              <a:rPr lang="ru-RU" sz="1400" dirty="0"/>
              <a:t>о суммах денежных средств, поступивших на счета за год, предшествующий году обращения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620687"/>
            <a:ext cx="4367808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374792" y="793644"/>
            <a:ext cx="798234" cy="827409"/>
            <a:chOff x="9570119" y="3432175"/>
            <a:chExt cx="1375268" cy="1222800"/>
          </a:xfrm>
        </p:grpSpPr>
        <p:pic>
          <p:nvPicPr>
            <p:cNvPr id="3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TextBox 39"/>
          <p:cNvSpPr txBox="1"/>
          <p:nvPr/>
        </p:nvSpPr>
        <p:spPr>
          <a:xfrm>
            <a:off x="7019770" y="887948"/>
            <a:ext cx="3226700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0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центре по </a:t>
            </a:r>
            <a:r>
              <a:rPr lang="ru-RU" sz="1600" spc="-5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 (800) 201-39-00, доб. 3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910" y="3109265"/>
            <a:ext cx="839366" cy="74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бъект 2"/>
          <p:cNvSpPr txBox="1">
            <a:spLocks/>
          </p:cNvSpPr>
          <p:nvPr/>
        </p:nvSpPr>
        <p:spPr>
          <a:xfrm>
            <a:off x="6906978" y="3220261"/>
            <a:ext cx="4536504" cy="57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2. Справки из ФНС России о счетах физических лиц заявителя и совершеннолетних членов его семьи</a:t>
            </a:r>
          </a:p>
        </p:txBody>
      </p:sp>
      <p:pic>
        <p:nvPicPr>
          <p:cNvPr id="31" name="Picture 3" descr="C:\Рабочая\моя\Презентации\Иконки\семья с двумя детьми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7744" y="-28870"/>
            <a:ext cx="2543840" cy="216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7176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30050" y="771525"/>
            <a:ext cx="361950" cy="53213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4</a:t>
            </a:fld>
            <a:endParaRPr lang="ru-RU" sz="1600" dirty="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-9860" y="0"/>
            <a:ext cx="12200273" cy="620687"/>
          </a:xfrm>
          <a:prstGeom prst="rect">
            <a:avLst/>
          </a:prstGeom>
          <a:solidFill>
            <a:srgbClr val="40BAD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Вас родился 3-й и последующий ребенок</a:t>
            </a:r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268290" y="2284962"/>
            <a:ext cx="5249988" cy="1011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Единовременное пособие при рождении ребенка</a:t>
            </a:r>
            <a:r>
              <a:rPr lang="ru-RU" sz="1600" dirty="0"/>
              <a:t> семьям, со среднедушевым доходом, размер которого не превышает 200 процентов величины прожиточного минимума на душу населения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10 000 рублей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150987" y="3548688"/>
            <a:ext cx="5237886" cy="2613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бъект 2"/>
          <p:cNvSpPr txBox="1">
            <a:spLocks/>
          </p:cNvSpPr>
          <p:nvPr/>
        </p:nvSpPr>
        <p:spPr>
          <a:xfrm>
            <a:off x="6906978" y="2372701"/>
            <a:ext cx="3551643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1. Свидетельства о рождении детей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37" y="2248698"/>
            <a:ext cx="610551" cy="610551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255" y="4064961"/>
            <a:ext cx="685472" cy="685472"/>
          </a:xfrm>
          <a:prstGeom prst="rect">
            <a:avLst/>
          </a:prstGeom>
        </p:spPr>
      </p:pic>
      <p:sp>
        <p:nvSpPr>
          <p:cNvPr id="66" name="Объект 2"/>
          <p:cNvSpPr txBox="1">
            <a:spLocks/>
          </p:cNvSpPr>
          <p:nvPr/>
        </p:nvSpPr>
        <p:spPr>
          <a:xfrm>
            <a:off x="6864867" y="3847170"/>
            <a:ext cx="4805645" cy="1103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3. Справки из кредитных организаций заявителя и членов его семьи об остатке денежных средств на счетах </a:t>
            </a:r>
            <a:br>
              <a:rPr lang="ru-RU" sz="1400" dirty="0"/>
            </a:br>
            <a:r>
              <a:rPr lang="ru-RU" sz="1400" dirty="0"/>
              <a:t>на 31 декабря года, предшествующего году обращения, </a:t>
            </a:r>
            <a:br>
              <a:rPr lang="ru-RU" sz="1400" dirty="0"/>
            </a:br>
            <a:r>
              <a:rPr lang="ru-RU" sz="1400" dirty="0"/>
              <a:t>о суммах денежных средств, поступивших на счета за год, предшествующий году обращения</a:t>
            </a:r>
          </a:p>
        </p:txBody>
      </p:sp>
      <p:sp>
        <p:nvSpPr>
          <p:cNvPr id="67" name="Объект 2"/>
          <p:cNvSpPr txBox="1">
            <a:spLocks/>
          </p:cNvSpPr>
          <p:nvPr/>
        </p:nvSpPr>
        <p:spPr>
          <a:xfrm>
            <a:off x="240005" y="3672600"/>
            <a:ext cx="5546156" cy="663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Ежемесячная денежная выплата многодетной семье 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1 971 рублей в месяц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0" y="620687"/>
            <a:ext cx="4367808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374792" y="793644"/>
            <a:ext cx="798234" cy="827409"/>
            <a:chOff x="9570119" y="3432175"/>
            <a:chExt cx="1375268" cy="1222800"/>
          </a:xfrm>
        </p:grpSpPr>
        <p:pic>
          <p:nvPicPr>
            <p:cNvPr id="3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TextBox 39"/>
          <p:cNvSpPr txBox="1"/>
          <p:nvPr/>
        </p:nvSpPr>
        <p:spPr>
          <a:xfrm>
            <a:off x="7019770" y="887948"/>
            <a:ext cx="3226700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0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центре по </a:t>
            </a:r>
            <a:r>
              <a:rPr lang="ru-RU" sz="1600" spc="-5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8-800-201-39-00, доб. 3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308" y="2986415"/>
            <a:ext cx="839366" cy="74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бъект 2"/>
          <p:cNvSpPr txBox="1">
            <a:spLocks/>
          </p:cNvSpPr>
          <p:nvPr/>
        </p:nvSpPr>
        <p:spPr>
          <a:xfrm>
            <a:off x="6896258" y="3109624"/>
            <a:ext cx="4536504" cy="57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2. Справки из ФНС России о счетах физических лиц заявителя и совершеннолетних членов его семьи</a:t>
            </a:r>
          </a:p>
        </p:txBody>
      </p:sp>
      <p:pic>
        <p:nvPicPr>
          <p:cNvPr id="26" name="Picture 2" descr="G:\!MAIL\ASU\Плотникова\Презентации\Иконки\семья с тремя детьми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547" y="450497"/>
            <a:ext cx="2387697" cy="184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Объект 2">
            <a:extLst>
              <a:ext uri="{FF2B5EF4-FFF2-40B4-BE49-F238E27FC236}">
                <a16:creationId xmlns:a16="http://schemas.microsoft.com/office/drawing/2014/main" id="{F891553C-D122-4E75-92A8-3D431FD99A96}"/>
              </a:ext>
            </a:extLst>
          </p:cNvPr>
          <p:cNvSpPr txBox="1">
            <a:spLocks/>
          </p:cNvSpPr>
          <p:nvPr/>
        </p:nvSpPr>
        <p:spPr>
          <a:xfrm>
            <a:off x="240005" y="5096635"/>
            <a:ext cx="10536515" cy="1015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ru-RU" sz="1600" dirty="0"/>
              <a:t>дополнительно при получении ежемесячной денежной выплаты многодетной семье на каждого ребенка-школьника </a:t>
            </a:r>
            <a:r>
              <a:rPr lang="ru-RU" sz="1600" b="1" dirty="0"/>
              <a:t>- Социальная выплата детям из малообеспеченных многодетных семей на подготовку к школе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FF0000"/>
                </a:solidFill>
              </a:rPr>
              <a:t>  5 000 рублей</a:t>
            </a:r>
          </a:p>
          <a:p>
            <a:pPr marL="0" indent="0">
              <a:buNone/>
            </a:pPr>
            <a:endParaRPr lang="ru-RU" sz="1600" dirty="0"/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F11CD8B9-3F76-4C1C-B1E6-66BF62591F47}"/>
              </a:ext>
            </a:extLst>
          </p:cNvPr>
          <p:cNvCxnSpPr>
            <a:cxnSpLocks/>
          </p:cNvCxnSpPr>
          <p:nvPr/>
        </p:nvCxnSpPr>
        <p:spPr>
          <a:xfrm>
            <a:off x="181188" y="4919413"/>
            <a:ext cx="11489324" cy="41367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24291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30050" y="771525"/>
            <a:ext cx="361950" cy="5321300"/>
          </a:xfrm>
          <a:prstGeom prst="rect">
            <a:avLst/>
          </a:prstGeom>
          <a:solidFill>
            <a:srgbClr val="E4E4E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5</a:t>
            </a:fld>
            <a:endParaRPr lang="ru-RU" sz="1600" dirty="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-9860" y="0"/>
            <a:ext cx="12200273" cy="620687"/>
          </a:xfrm>
          <a:prstGeom prst="rect">
            <a:avLst/>
          </a:prstGeom>
          <a:solidFill>
            <a:srgbClr val="40BAD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Вас родился 3-й и последующий ребенок</a:t>
            </a:r>
          </a:p>
        </p:txBody>
      </p:sp>
      <p:sp>
        <p:nvSpPr>
          <p:cNvPr id="63" name="Объект 2"/>
          <p:cNvSpPr txBox="1">
            <a:spLocks/>
          </p:cNvSpPr>
          <p:nvPr/>
        </p:nvSpPr>
        <p:spPr>
          <a:xfrm>
            <a:off x="6857298" y="2303682"/>
            <a:ext cx="3551643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1. Свидетельства о рождении детей</a:t>
            </a:r>
          </a:p>
        </p:txBody>
      </p:sp>
      <p:pic>
        <p:nvPicPr>
          <p:cNvPr id="64" name="Рисунок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17" y="1989730"/>
            <a:ext cx="610551" cy="610551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633" y="4547693"/>
            <a:ext cx="685472" cy="685472"/>
          </a:xfrm>
          <a:prstGeom prst="rect">
            <a:avLst/>
          </a:prstGeom>
        </p:spPr>
      </p:pic>
      <p:sp>
        <p:nvSpPr>
          <p:cNvPr id="66" name="Объект 2"/>
          <p:cNvSpPr txBox="1">
            <a:spLocks/>
          </p:cNvSpPr>
          <p:nvPr/>
        </p:nvSpPr>
        <p:spPr>
          <a:xfrm>
            <a:off x="6946440" y="4488794"/>
            <a:ext cx="4805645" cy="1103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3. Справки из кредитных организаций заявителя и членов его семьи об остатке денежных средств на счетах </a:t>
            </a:r>
            <a:br>
              <a:rPr lang="ru-RU" sz="1400" dirty="0"/>
            </a:br>
            <a:r>
              <a:rPr lang="ru-RU" sz="1400" dirty="0"/>
              <a:t>на 31 декабря года, предшествующего году обращения, </a:t>
            </a:r>
            <a:br>
              <a:rPr lang="ru-RU" sz="1400" dirty="0"/>
            </a:br>
            <a:r>
              <a:rPr lang="ru-RU" sz="1400" dirty="0"/>
              <a:t>о суммах денежных средств, поступивших на счета за год, предшествующий году обращения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620687"/>
            <a:ext cx="4367808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374792" y="793644"/>
            <a:ext cx="798234" cy="827409"/>
            <a:chOff x="9570119" y="3432175"/>
            <a:chExt cx="1375268" cy="1222800"/>
          </a:xfrm>
        </p:grpSpPr>
        <p:pic>
          <p:nvPicPr>
            <p:cNvPr id="3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" name="TextBox 39"/>
          <p:cNvSpPr txBox="1"/>
          <p:nvPr/>
        </p:nvSpPr>
        <p:spPr>
          <a:xfrm>
            <a:off x="7019770" y="887948"/>
            <a:ext cx="3226700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0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центре по </a:t>
            </a:r>
            <a:r>
              <a:rPr lang="ru-RU" sz="1600" spc="-5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 (800) 201-39-00, доб. 3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609" y="3288495"/>
            <a:ext cx="839366" cy="744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Объект 2"/>
          <p:cNvSpPr txBox="1">
            <a:spLocks/>
          </p:cNvSpPr>
          <p:nvPr/>
        </p:nvSpPr>
        <p:spPr>
          <a:xfrm>
            <a:off x="6890135" y="3432175"/>
            <a:ext cx="4536504" cy="57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2. Справки из ФНС России о счетах физических лиц заявителя и совершеннолетних членов его семьи</a:t>
            </a:r>
          </a:p>
        </p:txBody>
      </p:sp>
      <p:pic>
        <p:nvPicPr>
          <p:cNvPr id="26" name="Picture 2" descr="G:\!MAIL\ASU\Плотникова\Презентации\Иконки\семья с тремя детьми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547" y="450497"/>
            <a:ext cx="2387697" cy="184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Объект 2"/>
          <p:cNvSpPr txBox="1">
            <a:spLocks/>
          </p:cNvSpPr>
          <p:nvPr/>
        </p:nvSpPr>
        <p:spPr>
          <a:xfrm>
            <a:off x="216735" y="1844824"/>
            <a:ext cx="5825487" cy="2462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Областной материнский (семейный) капитал</a:t>
            </a:r>
            <a:r>
              <a:rPr lang="ru-RU" sz="1400" dirty="0"/>
              <a:t> семьям со среднедушевым доходом, размер которого не превышает 3,5 величины прожиточного минимума на душу населения</a:t>
            </a:r>
          </a:p>
          <a:p>
            <a:pPr>
              <a:buFontTx/>
              <a:buChar char="-"/>
            </a:pPr>
            <a:r>
              <a:rPr lang="ru-RU" sz="1400" dirty="0"/>
              <a:t>при рождении третьего или четвертого ребенка </a:t>
            </a:r>
            <a:br>
              <a:rPr lang="ru-RU" sz="1400" dirty="0"/>
            </a:br>
            <a:r>
              <a:rPr lang="ru-RU" sz="1400" dirty="0"/>
              <a:t>в размере </a:t>
            </a:r>
            <a:r>
              <a:rPr lang="ru-RU" sz="1400" b="1" dirty="0">
                <a:solidFill>
                  <a:srgbClr val="FF0000"/>
                </a:solidFill>
              </a:rPr>
              <a:t>100 000 рублей</a:t>
            </a:r>
            <a:r>
              <a:rPr lang="ru-RU" sz="1400" dirty="0"/>
              <a:t> </a:t>
            </a:r>
          </a:p>
          <a:p>
            <a:pPr>
              <a:buFontTx/>
              <a:buChar char="-"/>
            </a:pPr>
            <a:r>
              <a:rPr lang="ru-RU" sz="1400" dirty="0"/>
              <a:t>при рождении пятого или последующих детей </a:t>
            </a:r>
            <a:br>
              <a:rPr lang="ru-RU" sz="1400" dirty="0"/>
            </a:br>
            <a:r>
              <a:rPr lang="ru-RU" sz="1400" dirty="0"/>
              <a:t>в размере </a:t>
            </a:r>
            <a:r>
              <a:rPr lang="ru-RU" sz="1400" b="1" dirty="0">
                <a:solidFill>
                  <a:srgbClr val="FF0000"/>
                </a:solidFill>
              </a:rPr>
              <a:t>200 000 рублей</a:t>
            </a:r>
            <a:endParaRPr lang="ru-RU" sz="1400" dirty="0"/>
          </a:p>
          <a:p>
            <a:pPr>
              <a:buFontTx/>
              <a:buChar char="-"/>
            </a:pPr>
            <a:r>
              <a:rPr lang="ru-RU" sz="1400" dirty="0"/>
              <a:t>при одновременном рождении трех и более детей</a:t>
            </a:r>
            <a:br>
              <a:rPr lang="ru-RU" sz="1400" dirty="0"/>
            </a:br>
            <a:r>
              <a:rPr lang="ru-RU" sz="1400" dirty="0"/>
              <a:t>в размере </a:t>
            </a:r>
            <a:r>
              <a:rPr lang="ru-RU" sz="1400" b="1" dirty="0">
                <a:solidFill>
                  <a:srgbClr val="FF0000"/>
                </a:solidFill>
              </a:rPr>
              <a:t>1 000 000 рублей</a:t>
            </a:r>
            <a:endParaRPr lang="ru-RU" sz="1400" dirty="0"/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175732" y="5040307"/>
            <a:ext cx="5666129" cy="665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Дополнительный областной материнский (семейный) капитал</a:t>
            </a:r>
            <a:r>
              <a:rPr lang="ru-RU" sz="1400" dirty="0"/>
              <a:t> </a:t>
            </a:r>
            <a:br>
              <a:rPr lang="ru-RU" sz="1400" dirty="0"/>
            </a:br>
            <a:r>
              <a:rPr lang="ru-RU" sz="1400" dirty="0"/>
              <a:t>семьям со среднедушевым доходом, размер которого не превышает                            1,5 величины прожиточного минимума на душу населения </a:t>
            </a:r>
            <a:r>
              <a:rPr lang="ru-RU" sz="1400" b="1" dirty="0"/>
              <a:t>(на детей, рожденных до 01.01.2023) </a:t>
            </a:r>
          </a:p>
          <a:p>
            <a:pPr marL="0" indent="0">
              <a:buNone/>
            </a:pPr>
            <a:r>
              <a:rPr lang="ru-RU" sz="1400" b="1" dirty="0">
                <a:solidFill>
                  <a:srgbClr val="FF0000"/>
                </a:solidFill>
              </a:rPr>
              <a:t>50 000 рублей 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230799" y="4815534"/>
            <a:ext cx="5237886" cy="2613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81713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Рисунок 6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140" y="5924052"/>
            <a:ext cx="502108" cy="502108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9860" y="0"/>
            <a:ext cx="12200273" cy="620687"/>
          </a:xfrm>
          <a:prstGeom prst="rect">
            <a:avLst/>
          </a:prstGeom>
          <a:solidFill>
            <a:srgbClr val="40BAD2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Пособия отдельным категориям семей с детьми</a:t>
            </a:r>
          </a:p>
        </p:txBody>
      </p:sp>
      <p:sp>
        <p:nvSpPr>
          <p:cNvPr id="52" name="Номер слайда 2"/>
          <p:cNvSpPr txBox="1">
            <a:spLocks/>
          </p:cNvSpPr>
          <p:nvPr/>
        </p:nvSpPr>
        <p:spPr>
          <a:xfrm>
            <a:off x="10056813" y="6585744"/>
            <a:ext cx="2133600" cy="273844"/>
          </a:xfrm>
          <a:prstGeom prst="rect">
            <a:avLst/>
          </a:prstGeom>
          <a:noFill/>
        </p:spPr>
        <p:txBody>
          <a:bodyPr vert="horz" lIns="91114" tIns="45558" rIns="91114" bIns="45558" rtlCol="0" anchor="ctr"/>
          <a:lstStyle>
            <a:defPPr>
              <a:defRPr lang="ru-RU"/>
            </a:defPPr>
            <a:lvl1pPr marL="0" algn="r" defTabSz="912232" rtl="0" eaLnBrk="1" latinLnBrk="0" hangingPunct="1">
              <a:defRPr sz="1100" b="0" kern="1200">
                <a:solidFill>
                  <a:schemeClr val="tx2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611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232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834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4465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0577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6696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2811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48928" algn="l" defTabSz="9122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CABE7A1-2FC8-40DE-99E4-F11CDC1163C4}" type="slidenum">
              <a:rPr lang="ru-RU" sz="1600" smtClean="0"/>
              <a:pPr/>
              <a:t>6</a:t>
            </a:fld>
            <a:endParaRPr lang="ru-RU" sz="1600" dirty="0"/>
          </a:p>
        </p:txBody>
      </p:sp>
      <p:grpSp>
        <p:nvGrpSpPr>
          <p:cNvPr id="54" name="Группа 53"/>
          <p:cNvGrpSpPr/>
          <p:nvPr/>
        </p:nvGrpSpPr>
        <p:grpSpPr>
          <a:xfrm>
            <a:off x="6614461" y="626672"/>
            <a:ext cx="667458" cy="674603"/>
            <a:chOff x="9570119" y="3432175"/>
            <a:chExt cx="1375268" cy="1222800"/>
          </a:xfrm>
        </p:grpSpPr>
        <p:pic>
          <p:nvPicPr>
            <p:cNvPr id="55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0855" y="3707229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6813" y="3432175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95431" y="3933056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C:\Рабочая\моя\Презентации\Иконки\приказ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0119" y="3707230"/>
              <a:ext cx="624532" cy="7219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0" name="TextBox 59"/>
          <p:cNvSpPr txBox="1"/>
          <p:nvPr/>
        </p:nvSpPr>
        <p:spPr>
          <a:xfrm>
            <a:off x="7274135" y="626672"/>
            <a:ext cx="2876306" cy="489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Документы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59216" y="2636912"/>
            <a:ext cx="11610214" cy="89069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бъект 2"/>
          <p:cNvSpPr txBox="1">
            <a:spLocks/>
          </p:cNvSpPr>
          <p:nvPr/>
        </p:nvSpPr>
        <p:spPr>
          <a:xfrm>
            <a:off x="7083792" y="5352896"/>
            <a:ext cx="4971204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1. </a:t>
            </a:r>
            <a:r>
              <a:rPr lang="ru-RU" sz="1400" dirty="0"/>
              <a:t>Свидетельства о рождении ребенка</a:t>
            </a:r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7104396" y="5617526"/>
            <a:ext cx="4686341" cy="312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dirty="0"/>
              <a:t>2. Свидетельство о смерти кормильца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2" y="1412776"/>
            <a:ext cx="1110036" cy="1110036"/>
          </a:xfrm>
          <a:prstGeom prst="rect">
            <a:avLst/>
          </a:prstGeom>
        </p:spPr>
      </p:pic>
      <p:sp>
        <p:nvSpPr>
          <p:cNvPr id="35" name="Объект 2"/>
          <p:cNvSpPr txBox="1">
            <a:spLocks/>
          </p:cNvSpPr>
          <p:nvPr/>
        </p:nvSpPr>
        <p:spPr>
          <a:xfrm>
            <a:off x="1351777" y="1412776"/>
            <a:ext cx="4064704" cy="665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Ежемесячное пособие на ребенка-инвалида</a:t>
            </a:r>
            <a:r>
              <a:rPr lang="ru-RU" sz="1400" dirty="0"/>
              <a:t> </a:t>
            </a:r>
          </a:p>
          <a:p>
            <a:pPr marL="0" indent="0">
              <a:buNone/>
            </a:pPr>
            <a:r>
              <a:rPr lang="ru-RU" sz="1400" b="1" dirty="0">
                <a:solidFill>
                  <a:srgbClr val="FF0000"/>
                </a:solidFill>
              </a:rPr>
              <a:t>2 000 рублей в месяц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-9860" y="634290"/>
            <a:ext cx="4434015" cy="4892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Областной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9" y="3421824"/>
            <a:ext cx="1091042" cy="1091042"/>
          </a:xfrm>
          <a:prstGeom prst="rect">
            <a:avLst/>
          </a:prstGeom>
        </p:spPr>
      </p:pic>
      <p:sp>
        <p:nvSpPr>
          <p:cNvPr id="49" name="Объект 2"/>
          <p:cNvSpPr txBox="1">
            <a:spLocks/>
          </p:cNvSpPr>
          <p:nvPr/>
        </p:nvSpPr>
        <p:spPr>
          <a:xfrm>
            <a:off x="1292717" y="3262448"/>
            <a:ext cx="3836744" cy="665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Ежемесячное пособие студенческим семьям, имеющим детей</a:t>
            </a:r>
            <a:r>
              <a:rPr lang="ru-RU" sz="1400" dirty="0"/>
              <a:t>, семьям со среднедушевым доходом, размер которого не превышает 100 % величины прожиточного минимума на душу населения</a:t>
            </a:r>
          </a:p>
          <a:p>
            <a:pPr marL="0" indent="0">
              <a:buNone/>
            </a:pPr>
            <a:r>
              <a:rPr lang="ru-RU" sz="1400" b="1" dirty="0">
                <a:solidFill>
                  <a:srgbClr val="FF0000"/>
                </a:solidFill>
              </a:rPr>
              <a:t>14 362 рубля в месяц</a:t>
            </a:r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6492545" y="2819534"/>
            <a:ext cx="5505191" cy="287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1. </a:t>
            </a:r>
            <a:r>
              <a:rPr lang="ru-RU" sz="1400" dirty="0"/>
              <a:t>Свидетельства о рождении ребенка</a:t>
            </a:r>
          </a:p>
          <a:p>
            <a:pPr marL="0" indent="0">
              <a:buNone/>
            </a:pPr>
            <a:r>
              <a:rPr lang="en-US" sz="1400" dirty="0"/>
              <a:t>2. </a:t>
            </a:r>
            <a:r>
              <a:rPr lang="ru-RU" sz="1400" dirty="0"/>
              <a:t>Справка(и) об обучении родителей по очной форме в образовательном учреждении. </a:t>
            </a:r>
          </a:p>
          <a:p>
            <a:pPr marL="0" indent="0">
              <a:buNone/>
            </a:pPr>
            <a:r>
              <a:rPr lang="ru-RU" sz="1400" dirty="0"/>
              <a:t>3. Справки из ФНС России о счетах физических лиц заявителя и совершеннолетних членов его семьи</a:t>
            </a:r>
          </a:p>
          <a:p>
            <a:pPr marL="0" indent="0">
              <a:buNone/>
            </a:pPr>
            <a:r>
              <a:rPr lang="ru-RU" sz="1400" dirty="0"/>
              <a:t>4. Справки из кредитных организаций заявителя и членов его семьи об остатке денежных средств на счетах на 31 декабря года, предшествующего году обращения, о суммах денежных средств, поступивших на счета за год, предшествующий году обращения</a:t>
            </a:r>
          </a:p>
          <a:p>
            <a:pPr marL="0" indent="0">
              <a:buNone/>
            </a:pPr>
            <a:endParaRPr lang="ru-RU" sz="1400" dirty="0"/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863" y="2954207"/>
            <a:ext cx="592735" cy="592735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037" y="4050710"/>
            <a:ext cx="587274" cy="587274"/>
          </a:xfrm>
          <a:prstGeom prst="rect">
            <a:avLst/>
          </a:prstGeom>
        </p:spPr>
      </p:pic>
      <p:sp>
        <p:nvSpPr>
          <p:cNvPr id="58" name="Объект 2"/>
          <p:cNvSpPr txBox="1">
            <a:spLocks/>
          </p:cNvSpPr>
          <p:nvPr/>
        </p:nvSpPr>
        <p:spPr>
          <a:xfrm>
            <a:off x="7077569" y="4868824"/>
            <a:ext cx="5499151" cy="6259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400" dirty="0"/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7" y="3567580"/>
            <a:ext cx="621022" cy="621022"/>
          </a:xfrm>
          <a:prstGeom prst="rect">
            <a:avLst/>
          </a:prstGeom>
        </p:spPr>
      </p:pic>
      <p:cxnSp>
        <p:nvCxnSpPr>
          <p:cNvPr id="64" name="Прямая соединительная линия 63"/>
          <p:cNvCxnSpPr/>
          <p:nvPr/>
        </p:nvCxnSpPr>
        <p:spPr>
          <a:xfrm flipV="1">
            <a:off x="63539" y="5260038"/>
            <a:ext cx="11610214" cy="89069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бъект 2"/>
          <p:cNvSpPr txBox="1">
            <a:spLocks/>
          </p:cNvSpPr>
          <p:nvPr/>
        </p:nvSpPr>
        <p:spPr>
          <a:xfrm>
            <a:off x="1323152" y="5445776"/>
            <a:ext cx="4470755" cy="665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400" b="1" dirty="0"/>
              <a:t>Пособие детям граждан, погибших (умерших) вследствие исполнения ими воинского, служебного, гражданского долга</a:t>
            </a:r>
            <a:r>
              <a:rPr lang="ru-RU" sz="1400" dirty="0"/>
              <a:t>. </a:t>
            </a:r>
          </a:p>
          <a:p>
            <a:pPr marL="0" indent="0">
              <a:buNone/>
            </a:pPr>
            <a:r>
              <a:rPr lang="ru-RU" sz="1400" b="1" dirty="0">
                <a:solidFill>
                  <a:srgbClr val="FF0000"/>
                </a:solidFill>
              </a:rPr>
              <a:t>1 500 рублей в месяц </a:t>
            </a:r>
          </a:p>
        </p:txBody>
      </p:sp>
      <p:sp>
        <p:nvSpPr>
          <p:cNvPr id="67" name="Объект 2"/>
          <p:cNvSpPr txBox="1">
            <a:spLocks/>
          </p:cNvSpPr>
          <p:nvPr/>
        </p:nvSpPr>
        <p:spPr>
          <a:xfrm>
            <a:off x="7115264" y="5853494"/>
            <a:ext cx="4793064" cy="3129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3</a:t>
            </a:r>
            <a:r>
              <a:rPr lang="ru-RU" sz="1400" dirty="0"/>
              <a:t>. Документ, подтверждающий причину смерти кормильца  вследствие исполнения им воинского, служебного, гражданского долга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060" y="5393642"/>
            <a:ext cx="592735" cy="5927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157" y="5458476"/>
            <a:ext cx="564868" cy="56486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0" y="5363776"/>
            <a:ext cx="1091042" cy="1091042"/>
          </a:xfrm>
          <a:prstGeom prst="rect">
            <a:avLst/>
          </a:prstGeom>
        </p:spPr>
      </p:pic>
      <p:sp>
        <p:nvSpPr>
          <p:cNvPr id="66" name="Объект 2"/>
          <p:cNvSpPr txBox="1">
            <a:spLocks/>
          </p:cNvSpPr>
          <p:nvPr/>
        </p:nvSpPr>
        <p:spPr>
          <a:xfrm>
            <a:off x="0" y="6502360"/>
            <a:ext cx="11836369" cy="3556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Информацию о порядке и условиях назначения можно получить в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Call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–</a:t>
            </a:r>
            <a:r>
              <a:rPr lang="ru-RU" sz="160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центре по </a:t>
            </a:r>
            <a:r>
              <a:rPr lang="ru-RU" sz="1600" spc="-50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телефону </a:t>
            </a:r>
            <a:r>
              <a:rPr lang="ru-RU" sz="1800" b="1" spc="-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anose="020B0604020202020204" pitchFamily="34" charset="0"/>
                <a:cs typeface="Microsoft Sans Serif" panose="020B0604020202020204" pitchFamily="34" charset="0"/>
              </a:rPr>
              <a:t>8 (800) 201-39-00, доб. 3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912057" y="141277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Назначается без обращения лицу, получающему пенсию на ребенка-инвалида</a:t>
            </a: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341" y="4515756"/>
            <a:ext cx="750577" cy="666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52488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8292</TotalTime>
  <Words>972</Words>
  <Application>Microsoft Office PowerPoint</Application>
  <PresentationFormat>Широкоэкранный</PresentationFormat>
  <Paragraphs>88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Microsoft Sans Serif</vt:lpstr>
      <vt:lpstr>Roboto</vt:lpstr>
      <vt:lpstr>Wingdings 2</vt:lpstr>
      <vt:lpstr>HDOfficeLightV0</vt:lpstr>
      <vt:lpstr>Вы  ждёте  ребёнка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Киров Александр Владимирович</dc:creator>
  <cp:lastModifiedBy>Верещако Лариса Евгеньевна</cp:lastModifiedBy>
  <cp:revision>361</cp:revision>
  <cp:lastPrinted>2019-05-28T11:09:34Z</cp:lastPrinted>
  <dcterms:created xsi:type="dcterms:W3CDTF">2017-12-05T13:06:06Z</dcterms:created>
  <dcterms:modified xsi:type="dcterms:W3CDTF">2023-07-13T08:00:30Z</dcterms:modified>
</cp:coreProperties>
</file>